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6" r:id="rId5"/>
  </p:sldMasterIdLst>
  <p:notesMasterIdLst>
    <p:notesMasterId r:id="rId9"/>
  </p:notesMasterIdLst>
  <p:sldIdLst>
    <p:sldId id="256" r:id="rId6"/>
    <p:sldId id="302" r:id="rId7"/>
    <p:sldId id="372" r:id="rId8"/>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5pPr>
    <a:lvl6pPr marL="2286000" algn="l" defTabSz="914400" rtl="0" eaLnBrk="1" latinLnBrk="0" hangingPunct="1">
      <a:defRPr sz="2400" kern="1200">
        <a:solidFill>
          <a:schemeClr val="tx1"/>
        </a:solidFill>
        <a:latin typeface="Arial" charset="0"/>
        <a:ea typeface="ＭＳ Ｐゴシック" pitchFamily="49" charset="-128"/>
        <a:cs typeface="+mn-cs"/>
      </a:defRPr>
    </a:lvl6pPr>
    <a:lvl7pPr marL="2743200" algn="l" defTabSz="914400" rtl="0" eaLnBrk="1" latinLnBrk="0" hangingPunct="1">
      <a:defRPr sz="2400" kern="1200">
        <a:solidFill>
          <a:schemeClr val="tx1"/>
        </a:solidFill>
        <a:latin typeface="Arial" charset="0"/>
        <a:ea typeface="ＭＳ Ｐゴシック" pitchFamily="49" charset="-128"/>
        <a:cs typeface="+mn-cs"/>
      </a:defRPr>
    </a:lvl7pPr>
    <a:lvl8pPr marL="3200400" algn="l" defTabSz="914400" rtl="0" eaLnBrk="1" latinLnBrk="0" hangingPunct="1">
      <a:defRPr sz="2400" kern="1200">
        <a:solidFill>
          <a:schemeClr val="tx1"/>
        </a:solidFill>
        <a:latin typeface="Arial" charset="0"/>
        <a:ea typeface="ＭＳ Ｐゴシック" pitchFamily="49" charset="-128"/>
        <a:cs typeface="+mn-cs"/>
      </a:defRPr>
    </a:lvl8pPr>
    <a:lvl9pPr marL="3657600" algn="l" defTabSz="914400" rtl="0" eaLnBrk="1" latinLnBrk="0" hangingPunct="1">
      <a:defRPr sz="2400" kern="1200">
        <a:solidFill>
          <a:schemeClr val="tx1"/>
        </a:solidFill>
        <a:latin typeface="Arial" charset="0"/>
        <a:ea typeface="ＭＳ Ｐゴシック" pitchFamily="49"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2" d="100"/>
          <a:sy n="62" d="100"/>
        </p:scale>
        <p:origin x="63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1F4AA-26FB-4E35-9CFD-90D658B00E30}" type="datetimeFigureOut">
              <a:rPr lang="en-US" smtClean="0"/>
              <a:t>3/10/2021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68DF76-8F0B-46D6-AC2F-111E0F9CFD62}" type="slidenum">
              <a:rPr lang="en-US" smtClean="0"/>
              <a:t>‹#›</a:t>
            </a:fld>
            <a:endParaRPr lang="en-US"/>
          </a:p>
        </p:txBody>
      </p:sp>
    </p:spTree>
    <p:extLst>
      <p:ext uri="{BB962C8B-B14F-4D97-AF65-F5344CB8AC3E}">
        <p14:creationId xmlns:p14="http://schemas.microsoft.com/office/powerpoint/2010/main" val="3103235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1" i="0" baseline="0">
                <a:ln>
                  <a:noFill/>
                </a:ln>
                <a:solidFill>
                  <a:srgbClr val="18453B"/>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DAF7AFB-E826-49AD-B8CB-ACA58FF6A129}" type="slidenum">
              <a:rPr lang="en-US" smtClean="0"/>
              <a:t>‹#›</a:t>
            </a:fld>
            <a:endParaRPr lang="en-US"/>
          </a:p>
        </p:txBody>
      </p:sp>
    </p:spTree>
    <p:extLst>
      <p:ext uri="{BB962C8B-B14F-4D97-AF65-F5344CB8AC3E}">
        <p14:creationId xmlns:p14="http://schemas.microsoft.com/office/powerpoint/2010/main" val="1078523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48606"/>
            <a:ext cx="8229600" cy="480233"/>
          </a:xfrm>
          <a:prstGeom prst="rect">
            <a:avLst/>
          </a:prstGeom>
        </p:spPr>
        <p:txBody>
          <a:bodyPr>
            <a:normAutofit/>
          </a:bodyPr>
          <a:lstStyle>
            <a:lvl1pPr algn="l">
              <a:defRPr sz="3600" b="1" i="0" baseline="0">
                <a:solidFill>
                  <a:srgbClr val="18453B"/>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8229600" cy="4066495"/>
          </a:xfrm>
          <a:prstGeom prst="rect">
            <a:avLst/>
          </a:prstGeom>
        </p:spPr>
        <p:txBody>
          <a:bodyPr/>
          <a:lstStyle>
            <a:lvl1pPr>
              <a:buClr>
                <a:srgbClr val="18453B"/>
              </a:buClr>
              <a:buFont typeface="Arial"/>
              <a:buChar char="•"/>
              <a:defRPr sz="2800" b="0" i="0">
                <a:solidFill>
                  <a:srgbClr val="595959"/>
                </a:solidFill>
                <a:latin typeface="Arial" panose="020B0604020202020204" pitchFamily="34" charset="0"/>
                <a:cs typeface="Arial" panose="020B0604020202020204" pitchFamily="34" charset="0"/>
              </a:defRPr>
            </a:lvl1pPr>
            <a:lvl2pPr>
              <a:buClr>
                <a:schemeClr val="tx1">
                  <a:lumMod val="75000"/>
                  <a:lumOff val="25000"/>
                </a:schemeClr>
              </a:buClr>
              <a:buSzPct val="85000"/>
              <a:buFont typeface="Arial"/>
              <a:buChar char="•"/>
              <a:defRPr sz="2400" b="0" i="0">
                <a:solidFill>
                  <a:srgbClr val="595959"/>
                </a:solidFill>
                <a:latin typeface="Arial" panose="020B0604020202020204" pitchFamily="34" charset="0"/>
                <a:cs typeface="Arial" panose="020B0604020202020204" pitchFamily="34" charset="0"/>
              </a:defRPr>
            </a:lvl2pPr>
            <a:lvl3pPr>
              <a:buClr>
                <a:schemeClr val="tx1">
                  <a:lumMod val="75000"/>
                  <a:lumOff val="25000"/>
                </a:schemeClr>
              </a:buClr>
              <a:defRPr sz="2000" b="0" i="0">
                <a:solidFill>
                  <a:schemeClr val="tx1">
                    <a:lumMod val="75000"/>
                    <a:lumOff val="25000"/>
                  </a:schemeClr>
                </a:solidFill>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DAF7AFB-E826-49AD-B8CB-ACA58FF6A129}" type="slidenum">
              <a:rPr lang="en-US" smtClean="0"/>
              <a:t>‹#›</a:t>
            </a:fld>
            <a:endParaRPr lang="en-US"/>
          </a:p>
        </p:txBody>
      </p:sp>
    </p:spTree>
    <p:extLst>
      <p:ext uri="{BB962C8B-B14F-4D97-AF65-F5344CB8AC3E}">
        <p14:creationId xmlns:p14="http://schemas.microsoft.com/office/powerpoint/2010/main" val="336424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DAF7AFB-E826-49AD-B8CB-ACA58FF6A129}" type="slidenum">
              <a:rPr lang="en-US" smtClean="0"/>
              <a:t>‹#›</a:t>
            </a:fld>
            <a:endParaRPr lang="en-US"/>
          </a:p>
        </p:txBody>
      </p:sp>
    </p:spTree>
    <p:extLst>
      <p:ext uri="{BB962C8B-B14F-4D97-AF65-F5344CB8AC3E}">
        <p14:creationId xmlns:p14="http://schemas.microsoft.com/office/powerpoint/2010/main" val="70578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EA93B-AAB0-334B-B922-03FC68A74E9B}" type="datetimeFigureOut">
              <a:rPr lang="en-US" smtClean="0"/>
              <a:pPr/>
              <a:t>3/10/2021</a:t>
            </a:fld>
            <a:endParaRPr lang="en-US"/>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15C2571C-F751-A443-A652-AB59BF56797A}" type="slidenum">
              <a:rPr lang="en-US" smtClean="0"/>
              <a:pPr/>
              <a:t>‹#›</a:t>
            </a:fld>
            <a:endParaRPr lang="en-US"/>
          </a:p>
        </p:txBody>
      </p:sp>
    </p:spTree>
    <p:extLst>
      <p:ext uri="{BB962C8B-B14F-4D97-AF65-F5344CB8AC3E}">
        <p14:creationId xmlns:p14="http://schemas.microsoft.com/office/powerpoint/2010/main" val="2472445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gi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6277232"/>
            <a:ext cx="9144000" cy="580768"/>
          </a:xfrm>
          <a:prstGeom prst="rect">
            <a:avLst/>
          </a:prstGeom>
          <a:solidFill>
            <a:srgbClr val="94AE4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558991"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latin typeface="Arial" panose="020B0604020202020204" pitchFamily="34" charset="0"/>
                <a:cs typeface="Arial" panose="020B0604020202020204" pitchFamily="34" charset="0"/>
              </a:defRPr>
            </a:lvl1pPr>
          </a:lstStyle>
          <a:p>
            <a:fld id="{BDAF7AFB-E826-49AD-B8CB-ACA58FF6A129}" type="slidenum">
              <a:rPr lang="en-US" smtClean="0"/>
              <a:t>‹#›</a:t>
            </a:fld>
            <a:endParaRPr lang="en-US"/>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73021" y="6357233"/>
            <a:ext cx="313779" cy="363356"/>
          </a:xfrm>
          <a:prstGeom prst="rect">
            <a:avLst/>
          </a:prstGeom>
        </p:spPr>
      </p:pic>
      <p:sp>
        <p:nvSpPr>
          <p:cNvPr id="12" name="Rectangle 11"/>
          <p:cNvSpPr/>
          <p:nvPr/>
        </p:nvSpPr>
        <p:spPr>
          <a:xfrm>
            <a:off x="0" y="0"/>
            <a:ext cx="9144000" cy="580768"/>
          </a:xfrm>
          <a:prstGeom prst="rect">
            <a:avLst/>
          </a:prstGeom>
          <a:solidFill>
            <a:srgbClr val="0C533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8157" y="141957"/>
            <a:ext cx="2295268" cy="296854"/>
          </a:xfrm>
          <a:prstGeom prst="rect">
            <a:avLst/>
          </a:prstGeom>
        </p:spPr>
      </p:pic>
    </p:spTree>
    <p:extLst>
      <p:ext uri="{BB962C8B-B14F-4D97-AF65-F5344CB8AC3E}">
        <p14:creationId xmlns:p14="http://schemas.microsoft.com/office/powerpoint/2010/main" val="12739926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99CCFF"/>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595959"/>
                </a:solidFill>
              </a:defRPr>
            </a:lvl1pPr>
          </a:lstStyle>
          <a:p>
            <a:fld id="{6D35787B-394C-4586-8AB4-0A1267CADCB9}" type="datetime1">
              <a:rPr lang="en-US" altLang="en-US">
                <a:latin typeface="Arial" pitchFamily="34" charset="0"/>
                <a:ea typeface="ＭＳ Ｐゴシック" pitchFamily="34" charset="-128"/>
              </a:rPr>
              <a:pPr/>
              <a:t>3/10/2021</a:t>
            </a:fld>
            <a:endParaRPr lang="en-US" altLang="en-US" dirty="0">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aseline="0">
                <a:solidFill>
                  <a:schemeClr val="tx1">
                    <a:lumMod val="65000"/>
                    <a:lumOff val="35000"/>
                  </a:schemeClr>
                </a:solidFill>
                <a:latin typeface="Arial" pitchFamily="34" charset="0"/>
                <a:ea typeface="+mn-ea"/>
                <a:cs typeface="+mn-cs"/>
              </a:defRPr>
            </a:lvl1pPr>
          </a:lstStyle>
          <a:p>
            <a:pPr>
              <a:defRPr/>
            </a:pPr>
            <a:r>
              <a:rPr lang="en-US" dirty="0">
                <a:solidFill>
                  <a:prstClr val="black">
                    <a:lumMod val="65000"/>
                    <a:lumOff val="35000"/>
                  </a:prstClr>
                </a:solidFill>
              </a:rPr>
              <a:t>Footer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595959"/>
                </a:solidFill>
              </a:defRPr>
            </a:lvl1pPr>
          </a:lstStyle>
          <a:p>
            <a:fld id="{4E1CDFDF-BA47-4BFE-AF8D-D4632E3484C4}" type="slidenum">
              <a:rPr lang="en-US" altLang="en-US">
                <a:latin typeface="Arial" pitchFamily="34" charset="0"/>
                <a:ea typeface="ＭＳ Ｐゴシック" pitchFamily="34" charset="-128"/>
              </a:rPr>
              <a:pPr/>
              <a:t>‹#›</a:t>
            </a:fld>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3374314312"/>
      </p:ext>
    </p:extLst>
  </p:cSld>
  <p:clrMap bg1="lt1" tx1="dk1" bg2="lt2" tx2="dk2" accent1="accent1" accent2="accent2" accent3="accent3" accent4="accent4" accent5="accent5" accent6="accent6" hlink="hlink" folHlink="folHlink"/>
  <p:sldLayoutIdLst>
    <p:sldLayoutId id="2147483677" r:id="rId1"/>
  </p:sldLayoutIdLst>
  <p:txStyles>
    <p:title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Gotham Book"/>
          <a:ea typeface="ＭＳ Ｐゴシック"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Gotham Book"/>
          <a:ea typeface="ＭＳ Ｐゴシック"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Gotham Book"/>
          <a:ea typeface="ＭＳ Ｐゴシック"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tobee@msu.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A857B-E21D-4641-8760-1104DC070C39}"/>
              </a:ext>
            </a:extLst>
          </p:cNvPr>
          <p:cNvSpPr>
            <a:spLocks noGrp="1"/>
          </p:cNvSpPr>
          <p:nvPr>
            <p:ph type="ctrTitle"/>
          </p:nvPr>
        </p:nvSpPr>
        <p:spPr>
          <a:xfrm>
            <a:off x="172093" y="1420615"/>
            <a:ext cx="4276617" cy="1466423"/>
          </a:xfrm>
        </p:spPr>
        <p:txBody>
          <a:bodyPr>
            <a:noAutofit/>
          </a:bodyPr>
          <a:lstStyle/>
          <a:p>
            <a:r>
              <a:rPr lang="en-US" dirty="0"/>
              <a:t>Strengthening Research Projects through Partnerships with MSU Extension</a:t>
            </a:r>
          </a:p>
        </p:txBody>
      </p:sp>
      <p:sp>
        <p:nvSpPr>
          <p:cNvPr id="3" name="Subtitle 2">
            <a:extLst>
              <a:ext uri="{FF2B5EF4-FFF2-40B4-BE49-F238E27FC236}">
                <a16:creationId xmlns:a16="http://schemas.microsoft.com/office/drawing/2014/main" id="{40E46657-93A2-4590-82D6-D63BB0BE229C}"/>
              </a:ext>
            </a:extLst>
          </p:cNvPr>
          <p:cNvSpPr>
            <a:spLocks noGrp="1"/>
          </p:cNvSpPr>
          <p:nvPr>
            <p:ph type="subTitle" idx="1"/>
          </p:nvPr>
        </p:nvSpPr>
        <p:spPr>
          <a:xfrm>
            <a:off x="172093" y="4755644"/>
            <a:ext cx="5160195" cy="2102356"/>
          </a:xfrm>
        </p:spPr>
        <p:txBody>
          <a:bodyPr>
            <a:normAutofit/>
          </a:bodyPr>
          <a:lstStyle/>
          <a:p>
            <a:r>
              <a:rPr lang="en-US" sz="1800" dirty="0"/>
              <a:t>Erica Tobe, PhD. </a:t>
            </a:r>
          </a:p>
          <a:p>
            <a:r>
              <a:rPr lang="en-US" sz="1800" dirty="0"/>
              <a:t>Michigan State University Extension</a:t>
            </a:r>
          </a:p>
          <a:p>
            <a:r>
              <a:rPr lang="en-US" sz="1800" dirty="0"/>
              <a:t>Children and Youth Institute</a:t>
            </a:r>
          </a:p>
          <a:p>
            <a:r>
              <a:rPr lang="en-US" sz="1800" dirty="0">
                <a:hlinkClick r:id="rId2"/>
              </a:rPr>
              <a:t>tobee@msu.edu</a:t>
            </a:r>
            <a:r>
              <a:rPr lang="en-US" sz="1800" dirty="0"/>
              <a:t> </a:t>
            </a:r>
          </a:p>
        </p:txBody>
      </p:sp>
      <p:pic>
        <p:nvPicPr>
          <p:cNvPr id="4" name="Picture 6" descr="This is a map of the programming service area for MSU Extension divided into 14 districts.">
            <a:extLst>
              <a:ext uri="{FF2B5EF4-FFF2-40B4-BE49-F238E27FC236}">
                <a16:creationId xmlns:a16="http://schemas.microsoft.com/office/drawing/2014/main" id="{07D793C3-24A9-4D43-BE07-76CBBB6B61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49617" y="621588"/>
            <a:ext cx="4894383" cy="4969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1235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51850"/>
            <a:ext cx="8229600" cy="480233"/>
          </a:xfrm>
        </p:spPr>
        <p:txBody>
          <a:bodyPr>
            <a:noAutofit/>
          </a:bodyPr>
          <a:lstStyle/>
          <a:p>
            <a:pPr algn="ctr"/>
            <a:r>
              <a:rPr lang="en-US" sz="4000" dirty="0"/>
              <a:t>Who is MSUE?</a:t>
            </a:r>
          </a:p>
        </p:txBody>
      </p:sp>
      <p:sp>
        <p:nvSpPr>
          <p:cNvPr id="5" name="Content Placeholder 4"/>
          <p:cNvSpPr>
            <a:spLocks noGrp="1"/>
          </p:cNvSpPr>
          <p:nvPr>
            <p:ph idx="1"/>
          </p:nvPr>
        </p:nvSpPr>
        <p:spPr>
          <a:xfrm>
            <a:off x="457200" y="1600200"/>
            <a:ext cx="7577191" cy="4525963"/>
          </a:xfrm>
        </p:spPr>
        <p:txBody>
          <a:bodyPr>
            <a:normAutofit lnSpcReduction="10000"/>
          </a:bodyPr>
          <a:lstStyle/>
          <a:p>
            <a:r>
              <a:rPr lang="en-US" dirty="0">
                <a:latin typeface="+mn-lt"/>
              </a:rPr>
              <a:t>Statewide health delivery system</a:t>
            </a:r>
          </a:p>
          <a:p>
            <a:r>
              <a:rPr lang="en-US" dirty="0">
                <a:latin typeface="+mn-lt"/>
              </a:rPr>
              <a:t>Business start-up, tech transfer and product development expertise (Product Center)</a:t>
            </a:r>
          </a:p>
          <a:p>
            <a:r>
              <a:rPr lang="en-US" dirty="0">
                <a:latin typeface="+mn-lt"/>
              </a:rPr>
              <a:t>Reach every school system in the state; 200,000+ youth in 4-H; 20,000+ adult volunteers</a:t>
            </a:r>
          </a:p>
          <a:p>
            <a:r>
              <a:rPr lang="en-US" dirty="0">
                <a:latin typeface="+mn-lt"/>
              </a:rPr>
              <a:t>Experts throughout entire State for 100 years</a:t>
            </a:r>
          </a:p>
          <a:p>
            <a:r>
              <a:rPr lang="en-US" dirty="0">
                <a:latin typeface="+mn-lt"/>
              </a:rPr>
              <a:t>Rapid response for agriculture, human health and other emergencies – e.g., Flint</a:t>
            </a:r>
          </a:p>
          <a:p>
            <a:r>
              <a:rPr lang="en-US" dirty="0">
                <a:latin typeface="+mn-lt"/>
              </a:rPr>
              <a:t>Future funding growth from philanthropy, partnerships and competitive external funding</a:t>
            </a:r>
          </a:p>
          <a:p>
            <a:endParaRPr lang="en-US" dirty="0">
              <a:latin typeface="+mn-lt"/>
            </a:endParaRPr>
          </a:p>
        </p:txBody>
      </p:sp>
    </p:spTree>
    <p:extLst>
      <p:ext uri="{BB962C8B-B14F-4D97-AF65-F5344CB8AC3E}">
        <p14:creationId xmlns:p14="http://schemas.microsoft.com/office/powerpoint/2010/main" val="327317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194AA-3415-4FF2-BB7C-22F3FB02B4FD}"/>
              </a:ext>
              <a:ext uri="{C183D7F6-B498-43B3-948B-1728B52AA6E4}">
                <adec:decorative xmlns:adec="http://schemas.microsoft.com/office/drawing/2017/decorative" val="0"/>
              </a:ext>
            </a:extLst>
          </p:cNvPr>
          <p:cNvSpPr>
            <a:spLocks noGrp="1"/>
          </p:cNvSpPr>
          <p:nvPr>
            <p:ph type="title"/>
          </p:nvPr>
        </p:nvSpPr>
        <p:spPr>
          <a:xfrm>
            <a:off x="419100" y="854323"/>
            <a:ext cx="8229600" cy="480233"/>
          </a:xfrm>
        </p:spPr>
        <p:txBody>
          <a:bodyPr>
            <a:normAutofit fontScale="90000"/>
          </a:bodyPr>
          <a:lstStyle/>
          <a:p>
            <a:r>
              <a:rPr lang="en-US" dirty="0"/>
              <a:t>Extension as a part of the research cycle</a:t>
            </a:r>
          </a:p>
        </p:txBody>
      </p:sp>
      <p:pic>
        <p:nvPicPr>
          <p:cNvPr id="5" name="Content Placeholder 4" descr="This is a flow chart of the research cycle process, including identifying a research area, designing a research study, carrying out the research, analyzing the research results, and publishing the research results. This chart shows ways how MSU Extension can be an effective partner in the research process.">
            <a:extLst>
              <a:ext uri="{FF2B5EF4-FFF2-40B4-BE49-F238E27FC236}">
                <a16:creationId xmlns:a16="http://schemas.microsoft.com/office/drawing/2014/main" id="{B4C7E065-C57E-42EC-BC24-4A6C8D83CA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4568" y="1719744"/>
            <a:ext cx="5729432" cy="4283933"/>
          </a:xfrm>
        </p:spPr>
      </p:pic>
      <p:sp>
        <p:nvSpPr>
          <p:cNvPr id="3" name="TextBox 2">
            <a:extLst>
              <a:ext uri="{FF2B5EF4-FFF2-40B4-BE49-F238E27FC236}">
                <a16:creationId xmlns:a16="http://schemas.microsoft.com/office/drawing/2014/main" id="{472E81B5-DBC3-4442-9403-E96A356DED98}"/>
              </a:ext>
            </a:extLst>
          </p:cNvPr>
          <p:cNvSpPr txBox="1"/>
          <p:nvPr/>
        </p:nvSpPr>
        <p:spPr>
          <a:xfrm>
            <a:off x="226503" y="1484851"/>
            <a:ext cx="3624044" cy="5124480"/>
          </a:xfrm>
          <a:prstGeom prst="rect">
            <a:avLst/>
          </a:prstGeom>
          <a:noFill/>
        </p:spPr>
        <p:txBody>
          <a:bodyPr wrap="square" tIns="0" rtlCol="0">
            <a:spAutoFit/>
          </a:bodyPr>
          <a:lstStyle/>
          <a:p>
            <a:pPr marL="342900" indent="-342900">
              <a:buClr>
                <a:schemeClr val="accent2"/>
              </a:buClr>
              <a:buSzPct val="100000"/>
              <a:buFont typeface="Wingdings" panose="05000000000000000000" pitchFamily="2" charset="2"/>
              <a:buChar char="v"/>
            </a:pPr>
            <a:r>
              <a:rPr lang="en-US" sz="1800" dirty="0"/>
              <a:t>Identifying community information needs</a:t>
            </a:r>
          </a:p>
          <a:p>
            <a:pPr marL="342900" indent="-342900">
              <a:buClr>
                <a:schemeClr val="accent3">
                  <a:lumMod val="60000"/>
                  <a:lumOff val="40000"/>
                </a:schemeClr>
              </a:buClr>
              <a:buSzPct val="100000"/>
              <a:buFont typeface="Wingdings" panose="05000000000000000000" pitchFamily="2" charset="2"/>
              <a:buChar char="v"/>
            </a:pPr>
            <a:r>
              <a:rPr lang="en-US" sz="1800" dirty="0"/>
              <a:t>Developing outreach/engagement plans</a:t>
            </a:r>
          </a:p>
          <a:p>
            <a:pPr marL="342900" indent="-342900">
              <a:buClr>
                <a:schemeClr val="accent4">
                  <a:lumMod val="75000"/>
                </a:schemeClr>
              </a:buClr>
              <a:buSzPct val="100000"/>
              <a:buFont typeface="Wingdings" panose="05000000000000000000" pitchFamily="2" charset="2"/>
              <a:buChar char="v"/>
            </a:pPr>
            <a:r>
              <a:rPr lang="en-US" sz="1800" dirty="0"/>
              <a:t>Connection to partners, participants, etc. </a:t>
            </a:r>
          </a:p>
          <a:p>
            <a:pPr marL="800100" lvl="1" indent="-342900">
              <a:buClr>
                <a:schemeClr val="accent4">
                  <a:lumMod val="75000"/>
                </a:schemeClr>
              </a:buClr>
              <a:buSzPct val="100000"/>
              <a:buFont typeface="Wingdings" panose="05000000000000000000" pitchFamily="2" charset="2"/>
              <a:buChar char="v"/>
            </a:pPr>
            <a:r>
              <a:rPr lang="en-US" sz="1800" dirty="0"/>
              <a:t>Recruitment</a:t>
            </a:r>
          </a:p>
          <a:p>
            <a:pPr marL="1257300" lvl="2" indent="-342900">
              <a:buClr>
                <a:schemeClr val="accent4">
                  <a:lumMod val="75000"/>
                </a:schemeClr>
              </a:buClr>
              <a:buSzPct val="100000"/>
              <a:buFont typeface="Wingdings" panose="05000000000000000000" pitchFamily="2" charset="2"/>
              <a:buChar char="v"/>
            </a:pPr>
            <a:r>
              <a:rPr lang="en-US" sz="1800" dirty="0"/>
              <a:t>Into studies</a:t>
            </a:r>
          </a:p>
          <a:p>
            <a:pPr marL="1257300" lvl="2" indent="-342900">
              <a:buClr>
                <a:schemeClr val="accent4">
                  <a:lumMod val="75000"/>
                </a:schemeClr>
              </a:buClr>
              <a:buSzPct val="100000"/>
              <a:buFont typeface="Wingdings" panose="05000000000000000000" pitchFamily="2" charset="2"/>
              <a:buChar char="v"/>
            </a:pPr>
            <a:r>
              <a:rPr lang="en-US" sz="1800" dirty="0"/>
              <a:t>Focus groups</a:t>
            </a:r>
          </a:p>
          <a:p>
            <a:pPr marL="800100" lvl="1" indent="-342900">
              <a:buClr>
                <a:schemeClr val="accent4">
                  <a:lumMod val="75000"/>
                </a:schemeClr>
              </a:buClr>
              <a:buSzPct val="100000"/>
              <a:buFont typeface="Wingdings" panose="05000000000000000000" pitchFamily="2" charset="2"/>
              <a:buChar char="v"/>
            </a:pPr>
            <a:r>
              <a:rPr lang="en-US" sz="1800" dirty="0"/>
              <a:t>Clinical Trials</a:t>
            </a:r>
          </a:p>
          <a:p>
            <a:pPr marL="800100" lvl="1" indent="-342900">
              <a:buClr>
                <a:schemeClr val="accent4">
                  <a:lumMod val="75000"/>
                </a:schemeClr>
              </a:buClr>
              <a:buSzPct val="100000"/>
              <a:buFont typeface="Wingdings" panose="05000000000000000000" pitchFamily="2" charset="2"/>
              <a:buChar char="v"/>
            </a:pPr>
            <a:r>
              <a:rPr lang="en-US" sz="1800" dirty="0"/>
              <a:t>Citizen Science (volunteer recruitment and training)</a:t>
            </a:r>
          </a:p>
          <a:p>
            <a:pPr marL="342900" indent="-342900">
              <a:buClr>
                <a:schemeClr val="accent5">
                  <a:lumMod val="60000"/>
                  <a:lumOff val="40000"/>
                </a:schemeClr>
              </a:buClr>
              <a:buSzPct val="100000"/>
              <a:buFont typeface="Wingdings" panose="05000000000000000000" pitchFamily="2" charset="2"/>
              <a:buChar char="v"/>
            </a:pPr>
            <a:r>
              <a:rPr lang="en-US" sz="1800" dirty="0"/>
              <a:t>Evaluation of Outreach efforts</a:t>
            </a:r>
          </a:p>
          <a:p>
            <a:pPr marL="342900" indent="-342900">
              <a:buClr>
                <a:schemeClr val="accent6"/>
              </a:buClr>
              <a:buSzPct val="100000"/>
              <a:buFont typeface="Wingdings" panose="05000000000000000000" pitchFamily="2" charset="2"/>
              <a:buChar char="v"/>
            </a:pPr>
            <a:r>
              <a:rPr lang="en-US" sz="1800" dirty="0"/>
              <a:t>Development and delivery of curricula, trainings, tools and resources</a:t>
            </a:r>
          </a:p>
          <a:p>
            <a:pPr marL="342900" indent="-342900">
              <a:buSzPct val="100000"/>
              <a:buFont typeface="Wingdings" panose="05000000000000000000" pitchFamily="2" charset="2"/>
              <a:buChar char="v"/>
            </a:pPr>
            <a:endParaRPr lang="en-US" dirty="0"/>
          </a:p>
        </p:txBody>
      </p:sp>
    </p:spTree>
    <p:extLst>
      <p:ext uri="{BB962C8B-B14F-4D97-AF65-F5344CB8AC3E}">
        <p14:creationId xmlns:p14="http://schemas.microsoft.com/office/powerpoint/2010/main" val="1511860462"/>
      </p:ext>
    </p:extLst>
  </p:cSld>
  <p:clrMapOvr>
    <a:masterClrMapping/>
  </p:clrMapOvr>
</p:sld>
</file>

<file path=ppt/theme/theme1.xml><?xml version="1.0" encoding="utf-8"?>
<a:theme xmlns:a="http://schemas.openxmlformats.org/drawingml/2006/main" name="MSU Wordmark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MSU Wordmark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EEFC687D3E71478CE1629433869862" ma:contentTypeVersion="6" ma:contentTypeDescription="Create a new document." ma:contentTypeScope="" ma:versionID="a7585b8300eebe069443e9385eff06a0">
  <xsd:schema xmlns:xsd="http://www.w3.org/2001/XMLSchema" xmlns:xs="http://www.w3.org/2001/XMLSchema" xmlns:p="http://schemas.microsoft.com/office/2006/metadata/properties" xmlns:ns2="03e40fa4-2a0a-42b7-af42-3eff214fb3ed" xmlns:ns3="c4b65288-6da6-47c0-8d2a-99f1aae6c5b1" targetNamespace="http://schemas.microsoft.com/office/2006/metadata/properties" ma:root="true" ma:fieldsID="a7cd7b3fa613d3b91042561b94f4d0d7" ns2:_="" ns3:_="">
    <xsd:import namespace="03e40fa4-2a0a-42b7-af42-3eff214fb3ed"/>
    <xsd:import namespace="c4b65288-6da6-47c0-8d2a-99f1aae6c5b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e40fa4-2a0a-42b7-af42-3eff214fb3e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b65288-6da6-47c0-8d2a-99f1aae6c5b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637FC1-DC22-46D4-9D06-2696340F38C2}">
  <ds:schemaRefs>
    <ds:schemaRef ds:uri="http://schemas.microsoft.com/sharepoint/v3/contenttype/forms"/>
  </ds:schemaRefs>
</ds:datastoreItem>
</file>

<file path=customXml/itemProps2.xml><?xml version="1.0" encoding="utf-8"?>
<ds:datastoreItem xmlns:ds="http://schemas.openxmlformats.org/officeDocument/2006/customXml" ds:itemID="{D0388307-B61B-4668-A79C-DF70EA6C24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e40fa4-2a0a-42b7-af42-3eff214fb3ed"/>
    <ds:schemaRef ds:uri="c4b65288-6da6-47c0-8d2a-99f1aae6c5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E072EA-04EB-4A0C-AA50-3069F04C59A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MSUE Template</Template>
  <TotalTime>765</TotalTime>
  <Words>154</Words>
  <Application>Microsoft Office PowerPoint</Application>
  <PresentationFormat>On-screen Show (4:3)</PresentationFormat>
  <Paragraphs>23</Paragraphs>
  <Slides>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Gotham Book</vt:lpstr>
      <vt:lpstr>Wingdings</vt:lpstr>
      <vt:lpstr>MSU Wordmark design</vt:lpstr>
      <vt:lpstr>1_MSU Wordmark design</vt:lpstr>
      <vt:lpstr>Strengthening Research Projects through Partnerships with MSU Extension</vt:lpstr>
      <vt:lpstr>Who is MSUE?</vt:lpstr>
      <vt:lpstr>Extension as a part of the research cycle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Research Projects through Partnerships with Extension</dc:title>
  <dc:creator>Gunn, Joshua</dc:creator>
  <cp:lastModifiedBy>Tobe, Erica</cp:lastModifiedBy>
  <cp:revision>130</cp:revision>
  <dcterms:created xsi:type="dcterms:W3CDTF">2018-11-09T13:32:01Z</dcterms:created>
  <dcterms:modified xsi:type="dcterms:W3CDTF">2021-03-10T19:16:31Z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0x010100B8EEFC687D3E71478CE1629433869862</vt:lpwstr>
  </property>
  <property fmtid="{D5CDD505-2E9C-101B-9397-08002B2CF9AE}" pid="3" name="Order">
    <vt:r8>2446700</vt:r8>
  </property>
</Properties>
</file>